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6"/>
  </p:notesMasterIdLst>
  <p:sldIdLst>
    <p:sldId id="256" r:id="rId2"/>
    <p:sldId id="257" r:id="rId3"/>
    <p:sldId id="272" r:id="rId4"/>
    <p:sldId id="262" r:id="rId5"/>
    <p:sldId id="273" r:id="rId6"/>
    <p:sldId id="263" r:id="rId7"/>
    <p:sldId id="265" r:id="rId8"/>
    <p:sldId id="267" r:id="rId9"/>
    <p:sldId id="266" r:id="rId10"/>
    <p:sldId id="269" r:id="rId11"/>
    <p:sldId id="264" r:id="rId12"/>
    <p:sldId id="268" r:id="rId13"/>
    <p:sldId id="270" r:id="rId14"/>
    <p:sldId id="271"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0EF"/>
    <a:srgbClr val="DCE0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036" autoAdjust="0"/>
  </p:normalViewPr>
  <p:slideViewPr>
    <p:cSldViewPr>
      <p:cViewPr>
        <p:scale>
          <a:sx n="63" d="100"/>
          <a:sy n="63" d="100"/>
        </p:scale>
        <p:origin x="-169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401026-18FC-43E1-9E22-4BD745DD1A19}" type="datetimeFigureOut">
              <a:rPr lang="en-US" smtClean="0"/>
              <a:t>3/31/2014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E1FD370-D6A3-4470-9652-B6A90A24DAE3}" type="slidenum">
              <a:rPr lang="en-US" smtClean="0"/>
              <a:t>‹#›</a:t>
            </a:fld>
            <a:endParaRPr lang="en-US"/>
          </a:p>
        </p:txBody>
      </p:sp>
    </p:spTree>
    <p:extLst>
      <p:ext uri="{BB962C8B-B14F-4D97-AF65-F5344CB8AC3E}">
        <p14:creationId xmlns:p14="http://schemas.microsoft.com/office/powerpoint/2010/main" val="368601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my name is Meghan Bannon, and I am</a:t>
            </a:r>
            <a:r>
              <a:rPr lang="en-US" baseline="0" dirty="0" smtClean="0"/>
              <a:t> a Project Archivist at the Center for the History of Medicine at Harvard Medical School. I will be presenting today about the Center’s approach to processing electronic records, including how the Center developed a workflow that met our current needs, the tools we utilize, and how are policies continue to be a work in progress. I will be primarily focusing on removable and fixed media, rather than discussing the acquisition of email and other types of born digital records that I tend not handle on a regular basis.</a:t>
            </a:r>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1</a:t>
            </a:fld>
            <a:endParaRPr lang="en-US"/>
          </a:p>
        </p:txBody>
      </p:sp>
    </p:spTree>
    <p:extLst>
      <p:ext uri="{BB962C8B-B14F-4D97-AF65-F5344CB8AC3E}">
        <p14:creationId xmlns:p14="http://schemas.microsoft.com/office/powerpoint/2010/main" val="4091108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of the less expensive pieces of hardware available is the Tableau Forensic Bridge from Guidance Software. The bridge is a write blocker that comes in several versions and it provides the same write-block protection as the FRED, just in a mobile form.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predominately use to acquire e-media from donors at the point of accession. The bridge is strictly a write-blocker, so when we are imaging in the field, we also bring with us a 1TB external hard drive to save the images. </a:t>
            </a:r>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10</a:t>
            </a:fld>
            <a:endParaRPr lang="en-US"/>
          </a:p>
        </p:txBody>
      </p:sp>
    </p:spTree>
    <p:extLst>
      <p:ext uri="{BB962C8B-B14F-4D97-AF65-F5344CB8AC3E}">
        <p14:creationId xmlns:p14="http://schemas.microsoft.com/office/powerpoint/2010/main" val="318421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that we had the imaging and extracting process worked out, we had to decide how to describe the e-media in our finding aids.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what levels of description should we describe the media contents?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-Were we going to add a gigabyte extent like you do with cubic feet? And,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 should we describe access and use restrictions?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before we could answer any of these questions, we needed to conduct a survey of the media contents: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a policy, we don’t open every extracted file or print out . Instead we sample several files to get an idea of the contents. If there are files in multiple formats, we sample files from each format. Even if you don’t open every file, you can still get descriptive information by looking at the file’s properties. But it is important to keep in mind that after Windows XP, the last access date feature was turned off—so, unlike previous versions of Windows, the last time someone accessed a file is no longer logged.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Since we don’t review every file, we don’t know if the files contain any access restrictions. If a patron wants access to the e-media contents, they are asked to contact Public Services, who will then review the files to determine if there are any patient or student records, as well as any University records.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Center is still working on the best method for supplying patron access to imaged media. One option discussed would be to bring an external hard drive to the reading room containing the requested files. It is going to take some time to develop the appropriate approach, but it’s definitely a priority. </a:t>
            </a:r>
          </a:p>
          <a:p>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11</a:t>
            </a:fld>
            <a:endParaRPr lang="en-US"/>
          </a:p>
        </p:txBody>
      </p:sp>
    </p:spTree>
    <p:extLst>
      <p:ext uri="{BB962C8B-B14F-4D97-AF65-F5344CB8AC3E}">
        <p14:creationId xmlns:p14="http://schemas.microsoft.com/office/powerpoint/2010/main" val="1501718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 are a couple of examples of how I</a:t>
            </a:r>
            <a:r>
              <a:rPr lang="en-US" baseline="0" dirty="0" smtClean="0"/>
              <a:t> described e-media in Judah </a:t>
            </a:r>
            <a:r>
              <a:rPr lang="en-US" baseline="0" dirty="0" err="1" smtClean="0"/>
              <a:t>Folkman’s</a:t>
            </a:r>
            <a:r>
              <a:rPr lang="en-US" baseline="0" dirty="0" smtClean="0"/>
              <a:t> finding aid:</a:t>
            </a:r>
            <a:endParaRPr lang="en-US" dirty="0" smtClean="0"/>
          </a:p>
          <a:p>
            <a:endParaRPr lang="en-US" dirty="0" smtClean="0"/>
          </a:p>
          <a:p>
            <a:r>
              <a:rPr lang="en-US" dirty="0" smtClean="0"/>
              <a:t>For Quantity:</a:t>
            </a:r>
            <a:r>
              <a:rPr lang="en-US" baseline="0" dirty="0" smtClean="0"/>
              <a:t> The gigabyte extent and e-media formats were included along with the cubic feet extent and box types.</a:t>
            </a:r>
          </a:p>
          <a:p>
            <a:endParaRPr lang="en-US" dirty="0" smtClean="0"/>
          </a:p>
          <a:p>
            <a:r>
              <a:rPr lang="en-US" dirty="0" smtClean="0"/>
              <a:t>For Collection Level Processing Information: </a:t>
            </a:r>
            <a:r>
              <a:rPr lang="en-US" baseline="0" dirty="0" smtClean="0"/>
              <a:t>Several sentences were added to the Center’s standard processing statement to include electronic records. The wording will vary depending on the formats found in the collection.</a:t>
            </a:r>
          </a:p>
          <a:p>
            <a:endParaRPr lang="en-US" baseline="0" dirty="0" smtClean="0"/>
          </a:p>
          <a:p>
            <a:r>
              <a:rPr lang="en-US" baseline="0" dirty="0" smtClean="0"/>
              <a:t>We have also have developed two different methods when to comes to how we physically process and intellectually arrange e-media in a manuscript collection. </a:t>
            </a:r>
          </a:p>
          <a:p>
            <a:endParaRPr lang="en-US" baseline="0" dirty="0" smtClean="0"/>
          </a:p>
          <a:p>
            <a:r>
              <a:rPr lang="en-US" baseline="0" dirty="0" smtClean="0"/>
              <a:t>A.) If all the files on the e-media are the same, we integrate the media as if it were a folder within the series. For example:</a:t>
            </a:r>
          </a:p>
          <a:p>
            <a:pPr marL="457200" lvl="1" indent="0">
              <a:buNone/>
            </a:pPr>
            <a:r>
              <a:rPr lang="en-US" baseline="0" dirty="0" smtClean="0"/>
              <a:t>	*If a CD only contains presentations, we would list and describe the CD as part of an existing series (say Lectures and Presentations, or Professional Activities)</a:t>
            </a:r>
          </a:p>
          <a:p>
            <a:pPr marL="457200" lvl="1" indent="0">
              <a:buNone/>
            </a:pPr>
            <a:endParaRPr lang="en-US" baseline="0" dirty="0" smtClean="0"/>
          </a:p>
          <a:p>
            <a:r>
              <a:rPr lang="en-US" baseline="0" dirty="0" smtClean="0"/>
              <a:t>B.) BUT, if the CD contains a variety of record types that could map to multiple series:</a:t>
            </a:r>
          </a:p>
          <a:p>
            <a:r>
              <a:rPr lang="en-US" baseline="0" dirty="0" smtClean="0"/>
              <a:t>	*We would not do file level mapping, but rather create an Electronic Records series and in the series descriptions refer people to the e-records series for additional records. That’s why it’s important to provide a good folder level scope and content note for each piece of media.</a:t>
            </a:r>
          </a:p>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3E1FD370-D6A3-4470-9652-B6A90A24DAE3}" type="slidenum">
              <a:rPr lang="en-US" smtClean="0"/>
              <a:t>12</a:t>
            </a:fld>
            <a:endParaRPr lang="en-US"/>
          </a:p>
        </p:txBody>
      </p:sp>
    </p:spTree>
    <p:extLst>
      <p:ext uri="{BB962C8B-B14F-4D97-AF65-F5344CB8AC3E}">
        <p14:creationId xmlns:p14="http://schemas.microsoft.com/office/powerpoint/2010/main" val="178200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Collection and</a:t>
            </a:r>
            <a:r>
              <a:rPr lang="en-US" baseline="0" dirty="0" smtClean="0"/>
              <a:t> Series Level Access Restrictions: A sentence was added to our standard access restrictions statement about needing the requisite software and time to review the records. </a:t>
            </a:r>
          </a:p>
          <a:p>
            <a:endParaRPr lang="en-US" baseline="0" dirty="0" smtClean="0"/>
          </a:p>
          <a:p>
            <a:r>
              <a:rPr lang="en-US" baseline="0" dirty="0" smtClean="0"/>
              <a:t>And finally, for Folder Level Scope and Content Notes: I provided here a brief overview of the record formats, file contents, and major subjects. This is all information I gathered during the brief survey of the extracted files. The unique identifier is also included so that Public Services has an additional point of reference when a patron asks for an individual piece of media.</a:t>
            </a:r>
          </a:p>
          <a:p>
            <a:endParaRPr lang="en-US" baseline="0" dirty="0" smtClean="0"/>
          </a:p>
          <a:p>
            <a:r>
              <a:rPr lang="en-US" baseline="0" dirty="0" smtClean="0"/>
              <a:t>The language the Center uses to describe e-media in our finding aids evolves as our workflow becomes more concrete, so some of my earlier finding aids has been worded differently. </a:t>
            </a:r>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13</a:t>
            </a:fld>
            <a:endParaRPr lang="en-US"/>
          </a:p>
        </p:txBody>
      </p:sp>
    </p:spTree>
    <p:extLst>
      <p:ext uri="{BB962C8B-B14F-4D97-AF65-F5344CB8AC3E}">
        <p14:creationId xmlns:p14="http://schemas.microsoft.com/office/powerpoint/2010/main" val="4063119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lot more steps and details</a:t>
            </a:r>
            <a:r>
              <a:rPr lang="en-US" baseline="0" dirty="0" smtClean="0"/>
              <a:t> that go into disk imaging and file extraction, but this was just a brief overview of the Center’s process. </a:t>
            </a:r>
          </a:p>
          <a:p>
            <a:endParaRPr lang="en-US" baseline="0" dirty="0" smtClean="0"/>
          </a:p>
          <a:p>
            <a:r>
              <a:rPr lang="en-US" baseline="0" dirty="0" smtClean="0"/>
              <a:t>Our accessioning and processing policies for e-media is a constant work in progress. Center processing and records management staff meet regularly to go over any questions or problems encountered while disk imaging both in the field and while using the FRED workstation, so our workflow will probably added to and updated over time.</a:t>
            </a:r>
          </a:p>
          <a:p>
            <a:endParaRPr lang="en-US" baseline="0" dirty="0" smtClean="0"/>
          </a:p>
          <a:p>
            <a:r>
              <a:rPr lang="en-US" baseline="0" dirty="0" smtClean="0"/>
              <a:t>I wanted to end this presentation with some key points that really stood out to me while we developed, and continue to develop, e-media processing policies at the Center:</a:t>
            </a:r>
          </a:p>
          <a:p>
            <a:endParaRPr lang="en-US" baseline="0" dirty="0" smtClean="0"/>
          </a:p>
          <a:p>
            <a:r>
              <a:rPr lang="en-US" baseline="0" dirty="0" smtClean="0"/>
              <a:t>First--</a:t>
            </a:r>
          </a:p>
          <a:p>
            <a:pPr marL="228600" indent="-228600">
              <a:buAutoNum type="arabicPeriod"/>
            </a:pPr>
            <a:r>
              <a:rPr lang="en-US" baseline="0" dirty="0" smtClean="0"/>
              <a:t>Even if you’re not ready to start processing e-media, logging our e-media has been extremely useful—all of our data is in a shared database, giving staff the opportunity to see what types of media others are working with and what tools and hardware we might need in the future</a:t>
            </a:r>
          </a:p>
          <a:p>
            <a:pPr marL="228600" indent="-228600">
              <a:buAutoNum type="arabicPeriod"/>
            </a:pPr>
            <a:endParaRPr lang="en-US" baseline="0" dirty="0" smtClean="0"/>
          </a:p>
          <a:p>
            <a:pPr marL="228600" indent="-228600">
              <a:buAutoNum type="arabicPeriod"/>
            </a:pPr>
            <a:r>
              <a:rPr lang="en-US" baseline="0" dirty="0" smtClean="0"/>
              <a:t>Second, take a look at your budget. You don’t have to purchase a FRED or proprietary tools for disk imaging—there are numerous free tools out there that could be incorporated into your workflow</a:t>
            </a:r>
          </a:p>
          <a:p>
            <a:pPr marL="457200" lvl="1" indent="0">
              <a:buNone/>
            </a:pPr>
            <a:r>
              <a:rPr lang="en-US" baseline="0" dirty="0" smtClean="0"/>
              <a:t>--Also, don’t forget about how you’re going to store all of these disk images</a:t>
            </a:r>
          </a:p>
          <a:p>
            <a:pPr marL="457200" lvl="1" indent="0">
              <a:buNone/>
            </a:pPr>
            <a:r>
              <a:rPr lang="en-US" baseline="0" dirty="0" smtClean="0"/>
              <a:t>	**Are they going to be stored on an external drive? On a server? </a:t>
            </a:r>
          </a:p>
          <a:p>
            <a:pPr marL="457200" lvl="1" indent="0">
              <a:buNone/>
            </a:pPr>
            <a:r>
              <a:rPr lang="en-US" baseline="0" dirty="0" smtClean="0"/>
              <a:t>		--Because a server is not a repository, if something becomes corrupted, it will get copied over and over again</a:t>
            </a:r>
          </a:p>
          <a:p>
            <a:pPr marL="228600" indent="-228600">
              <a:buAutoNum type="arabicPeriod"/>
            </a:pPr>
            <a:endParaRPr lang="en-US" baseline="0" dirty="0" smtClean="0"/>
          </a:p>
          <a:p>
            <a:pPr marL="228600" indent="-228600">
              <a:buAutoNum type="arabicPeriod"/>
            </a:pPr>
            <a:r>
              <a:rPr lang="en-US" baseline="0" dirty="0" smtClean="0"/>
              <a:t>Talk to others who have already gone through this process and see if they’d be willing to share their approach and what worked or didn’t work for them</a:t>
            </a:r>
          </a:p>
          <a:p>
            <a:pPr marL="228600" indent="-228600">
              <a:buAutoNum type="arabicPeriod"/>
            </a:pPr>
            <a:endParaRPr lang="en-US" baseline="0" dirty="0" smtClean="0"/>
          </a:p>
          <a:p>
            <a:pPr marL="228600" indent="-228600">
              <a:buAutoNum type="arabicPeriod"/>
            </a:pPr>
            <a:r>
              <a:rPr lang="en-US" baseline="0" dirty="0" smtClean="0"/>
              <a:t>No matter how many guides and instructions you develop, it won’t always go smoothly—a hard drive might fail during imaging, you won’t be able to open files, the media you are imaging has a virus, etc. –it takes time to work things out</a:t>
            </a:r>
          </a:p>
          <a:p>
            <a:pPr marL="228600" indent="-228600">
              <a:buAutoNum type="arabicPeriod"/>
            </a:pPr>
            <a:endParaRPr lang="en-US" baseline="0" dirty="0" smtClean="0"/>
          </a:p>
          <a:p>
            <a:pPr marL="228600" indent="-228600">
              <a:buAutoNum type="arabicPeriod"/>
            </a:pPr>
            <a:r>
              <a:rPr lang="en-US" baseline="0" dirty="0" smtClean="0"/>
              <a:t>Learning the technology is important. Just following a step by step manual while imaging doesn’t help you when you need to troubleshoot a problem during imaging—it’s important to know how and why the technology works.</a:t>
            </a:r>
          </a:p>
          <a:p>
            <a:pPr marL="228600" indent="-228600">
              <a:buAutoNum type="arabicPeriod"/>
            </a:pPr>
            <a:endParaRPr lang="en-US" baseline="0" dirty="0" smtClean="0"/>
          </a:p>
          <a:p>
            <a:pPr marL="228600" indent="-228600">
              <a:buAutoNum type="arabicPeriod"/>
            </a:pPr>
            <a:r>
              <a:rPr lang="en-US" baseline="0" dirty="0" smtClean="0"/>
              <a:t>Lastly, processors and records managers should both understand and follow the same guidelines. As I mentioned, all e-media policies were developed with the input of both Center processors and records managers</a:t>
            </a:r>
          </a:p>
          <a:p>
            <a:pPr marL="457200" lvl="1" indent="0">
              <a:buNone/>
            </a:pPr>
            <a:r>
              <a:rPr lang="en-US" baseline="0" dirty="0" smtClean="0"/>
              <a:t>--Even if the processor will never go to a university department to image media, it is still important that they understand the process, especially if as time progresses and you decide to image and extract all e-media at the point of accession</a:t>
            </a:r>
          </a:p>
          <a:p>
            <a:pPr marL="457200" lvl="1" indent="0">
              <a:buNone/>
            </a:pPr>
            <a:r>
              <a:rPr lang="en-US" baseline="0" dirty="0" smtClean="0"/>
              <a:t>--In that case, the processor will only be working with the extracted files and might not fully understand the process.</a:t>
            </a:r>
          </a:p>
          <a:p>
            <a:pPr marL="0" indent="0">
              <a:buNone/>
            </a:pPr>
            <a:endParaRPr lang="en-US" baseline="0" dirty="0" smtClean="0"/>
          </a:p>
          <a:p>
            <a:pPr marL="0" indent="0">
              <a:buNone/>
            </a:pPr>
            <a:r>
              <a:rPr lang="en-US" baseline="0" dirty="0" smtClean="0"/>
              <a:t>So I hope this presentation was helpful, and please feel free to email me if you have any questions. Thank you so much for your time.</a:t>
            </a:r>
          </a:p>
          <a:p>
            <a:pPr marL="457200" lvl="1" indent="0" algn="l">
              <a:buNone/>
            </a:pPr>
            <a:endParaRPr lang="en-US" baseline="0" dirty="0" smtClean="0"/>
          </a:p>
          <a:p>
            <a:pPr marL="457200" lvl="1" indent="0" algn="l">
              <a:buNone/>
            </a:pPr>
            <a:endParaRPr lang="en-US" baseline="0" dirty="0" smtClean="0"/>
          </a:p>
        </p:txBody>
      </p:sp>
      <p:sp>
        <p:nvSpPr>
          <p:cNvPr id="4" name="Slide Number Placeholder 3"/>
          <p:cNvSpPr>
            <a:spLocks noGrp="1"/>
          </p:cNvSpPr>
          <p:nvPr>
            <p:ph type="sldNum" sz="quarter" idx="10"/>
          </p:nvPr>
        </p:nvSpPr>
        <p:spPr/>
        <p:txBody>
          <a:bodyPr/>
          <a:lstStyle/>
          <a:p>
            <a:fld id="{3E1FD370-D6A3-4470-9652-B6A90A24DAE3}" type="slidenum">
              <a:rPr lang="en-US" smtClean="0"/>
              <a:t>14</a:t>
            </a:fld>
            <a:endParaRPr lang="en-US"/>
          </a:p>
        </p:txBody>
      </p:sp>
    </p:spTree>
    <p:extLst>
      <p:ext uri="{BB962C8B-B14F-4D97-AF65-F5344CB8AC3E}">
        <p14:creationId xmlns:p14="http://schemas.microsoft.com/office/powerpoint/2010/main" val="951784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want to begin by describing how the Center handled electronic records prior to adopting a more formal workflow. I started at the Center as an intern during graduate school, eventually holding part-time positions where I would perform traditional processing tasks on manuscript collections, such as folder listing, </a:t>
            </a:r>
            <a:r>
              <a:rPr lang="en-US" baseline="0" dirty="0" err="1" smtClean="0"/>
              <a:t>refoldering</a:t>
            </a:r>
            <a:r>
              <a:rPr lang="en-US" baseline="0" dirty="0" smtClean="0"/>
              <a:t>, and some preservation tasks. At this point, though, the majority of the collections I processed dated from the 1920s-1960s, so it was rare that I had to deal with electronic media. If I did come across any, I would just place a paper flag in the folder, make a note in the Excel folder list, and just move on. </a:t>
            </a:r>
          </a:p>
          <a:p>
            <a:endParaRPr lang="en-US" baseline="0" dirty="0" smtClean="0"/>
          </a:p>
          <a:p>
            <a:r>
              <a:rPr lang="en-US" baseline="0" dirty="0" smtClean="0"/>
              <a:t>The Center also didn’t have the necessary technology and tools to handle electronic media found in collections. We had an external 3.5” floppy disk drive and an external Zip disk drive, but we needed to conduct more research into best practices before we started incorporate these drives into our processing workflow.</a:t>
            </a:r>
          </a:p>
          <a:p>
            <a:endParaRPr lang="en-US" baseline="0" dirty="0" smtClean="0"/>
          </a:p>
          <a:p>
            <a:r>
              <a:rPr lang="en-US" baseline="0" dirty="0" smtClean="0"/>
              <a:t>It wasn’t until 2012, when I became the Project Archivist for the William A. </a:t>
            </a:r>
            <a:r>
              <a:rPr lang="en-US" baseline="0" dirty="0" err="1" smtClean="0"/>
              <a:t>Haseltine</a:t>
            </a:r>
            <a:r>
              <a:rPr lang="en-US" baseline="0" dirty="0" smtClean="0"/>
              <a:t> papers and M. Judah Folkman papers, that processing removable and fixed media became routine, just like folder listing and </a:t>
            </a:r>
            <a:r>
              <a:rPr lang="en-US" baseline="0" dirty="0" err="1" smtClean="0"/>
              <a:t>refoldering</a:t>
            </a:r>
            <a:r>
              <a:rPr lang="en-US" baseline="0" dirty="0" smtClean="0"/>
              <a:t>. I had no experience processing electronic records prior to 2012, so everything over the last two years has been really a complete learning experience for me.</a:t>
            </a:r>
          </a:p>
          <a:p>
            <a:endParaRPr lang="en-US" baseline="0" dirty="0" smtClean="0"/>
          </a:p>
          <a:p>
            <a:r>
              <a:rPr lang="en-US" baseline="0" dirty="0" smtClean="0"/>
              <a:t>When I started my project position, the Center was working on developing electronic records accessioning and processing policies. More and more of the collections we received contained records from the 1980s to the present day. Prospective donors were also beginning to ask questions—they wanted to know how their email was going to be saved, what would happen to their donated computer hard drive, and so on. </a:t>
            </a:r>
          </a:p>
          <a:p>
            <a:endParaRPr lang="en-US" baseline="0" dirty="0" smtClean="0"/>
          </a:p>
          <a:p>
            <a:r>
              <a:rPr lang="en-US" baseline="0" dirty="0" smtClean="0"/>
              <a:t>In </a:t>
            </a:r>
            <a:r>
              <a:rPr lang="en-US" baseline="0" dirty="0" err="1" smtClean="0"/>
              <a:t>Haseltine’s</a:t>
            </a:r>
            <a:r>
              <a:rPr lang="en-US" baseline="0" dirty="0" smtClean="0"/>
              <a:t> and </a:t>
            </a:r>
            <a:r>
              <a:rPr lang="en-US" baseline="0" dirty="0" err="1" smtClean="0"/>
              <a:t>Folkman’s</a:t>
            </a:r>
            <a:r>
              <a:rPr lang="en-US" baseline="0" dirty="0" smtClean="0"/>
              <a:t> collections, there contained over 130 individual pieces of electronic media, which consisted of:</a:t>
            </a:r>
          </a:p>
          <a:p>
            <a:r>
              <a:rPr lang="en-US" baseline="0" dirty="0" smtClean="0"/>
              <a:t>	-Different types of floppy disks</a:t>
            </a:r>
          </a:p>
          <a:p>
            <a:r>
              <a:rPr lang="en-US" baseline="0" dirty="0" smtClean="0"/>
              <a:t>	-Zip disks</a:t>
            </a:r>
          </a:p>
          <a:p>
            <a:r>
              <a:rPr lang="en-US" baseline="0" dirty="0" smtClean="0"/>
              <a:t>	-Thumbs drives</a:t>
            </a:r>
          </a:p>
          <a:p>
            <a:r>
              <a:rPr lang="en-US" baseline="0" dirty="0" smtClean="0"/>
              <a:t>	-CDs and DVDs, and</a:t>
            </a:r>
          </a:p>
          <a:p>
            <a:r>
              <a:rPr lang="en-US" baseline="0" dirty="0" smtClean="0"/>
              <a:t>	-1 hard drive</a:t>
            </a:r>
          </a:p>
        </p:txBody>
      </p:sp>
      <p:sp>
        <p:nvSpPr>
          <p:cNvPr id="4" name="Slide Number Placeholder 3"/>
          <p:cNvSpPr>
            <a:spLocks noGrp="1"/>
          </p:cNvSpPr>
          <p:nvPr>
            <p:ph type="sldNum" sz="quarter" idx="10"/>
          </p:nvPr>
        </p:nvSpPr>
        <p:spPr/>
        <p:txBody>
          <a:bodyPr/>
          <a:lstStyle/>
          <a:p>
            <a:fld id="{3E1FD370-D6A3-4470-9652-B6A90A24DAE3}" type="slidenum">
              <a:rPr lang="en-US" smtClean="0"/>
              <a:t>2</a:t>
            </a:fld>
            <a:endParaRPr lang="en-US"/>
          </a:p>
        </p:txBody>
      </p:sp>
    </p:spTree>
    <p:extLst>
      <p:ext uri="{BB962C8B-B14F-4D97-AF65-F5344CB8AC3E}">
        <p14:creationId xmlns:p14="http://schemas.microsoft.com/office/powerpoint/2010/main" val="175648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Center</a:t>
            </a:r>
            <a:r>
              <a:rPr lang="en-US" baseline="0" dirty="0" smtClean="0"/>
              <a:t> staff began to meet to test out the various tools other institutions were using to accession and process e-media, as well as enroll in courses offered by SAA, including Digital Forensics for Archivists. While we were figuring out what tools we needed, Emily Gustainis, the Center’s Head of Collection Services, developed a system where we would physically label any e-media we came across while processing with a unique identifier and then log its’ descriptive information in an Access database.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are several of the fields taken from an entry from </a:t>
            </a:r>
            <a:r>
              <a:rPr lang="en-US" baseline="0" dirty="0" err="1" smtClean="0"/>
              <a:t>Folkman’s</a:t>
            </a:r>
            <a:r>
              <a:rPr lang="en-US" baseline="0" dirty="0" smtClean="0"/>
              <a:t> collection: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-Creator</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-Title</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-Size (GB): Total size of the media in gigabytes</a:t>
            </a:r>
            <a:r>
              <a:rPr lang="en-US" b="1" baseline="0" dirty="0" smtClean="0"/>
              <a:t> </a:t>
            </a:r>
            <a:r>
              <a:rPr lang="en-US" baseline="0" dirty="0" smtClean="0"/>
              <a:t>– this is determined by just using the manufacturing information found right on the media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-852__$$h: </a:t>
            </a:r>
            <a:r>
              <a:rPr lang="en-US" b="0" baseline="0" dirty="0" smtClean="0"/>
              <a:t>For the 852 field </a:t>
            </a:r>
            <a:r>
              <a:rPr lang="en-US" baseline="0" dirty="0" smtClean="0"/>
              <a:t>we put the accession number – this is important when your logging media at the point of accessioning, rather than during processing – you might use the 852 field for something different, but in cataloging system we put the accession number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-MSS or Arch: Whether or not it’s from a manuscript or archival collection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-Box</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-Folder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-Storage Type: Is the media being logged an external drive or from network storage?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-Media: For media you put the format—in this example, from </a:t>
            </a:r>
            <a:r>
              <a:rPr lang="en-US" baseline="0" dirty="0" err="1" smtClean="0"/>
              <a:t>Folkman’s</a:t>
            </a:r>
            <a:r>
              <a:rPr lang="en-US" baseline="0" dirty="0" smtClean="0"/>
              <a:t> collection, it was a 3.5” floppy disk.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-CHoM E-Media identifier: This is the unique identifier we assigned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-Labeled?: Has the media been physically labeled, yes or no</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-Notes: In the Notes field the processor would put any information that they thought was important for processing—was the disk rusty, did the folder also contain several other 3.5” floppy disks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By logging the media, we had an idea of what was in our holdings while we formulated our e-media policies and workflow.</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3</a:t>
            </a:fld>
            <a:endParaRPr lang="en-US"/>
          </a:p>
        </p:txBody>
      </p:sp>
    </p:spTree>
    <p:extLst>
      <p:ext uri="{BB962C8B-B14F-4D97-AF65-F5344CB8AC3E}">
        <p14:creationId xmlns:p14="http://schemas.microsoft.com/office/powerpoint/2010/main" val="2746146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step was to choose the tools we needed for creating</a:t>
            </a:r>
            <a:r>
              <a:rPr lang="en-US" baseline="0" dirty="0" smtClean="0"/>
              <a:t> disk images, which is the preservation or forensic copy of the e-media.</a:t>
            </a:r>
          </a:p>
          <a:p>
            <a:endParaRPr lang="en-US" baseline="0" dirty="0" smtClean="0"/>
          </a:p>
          <a:p>
            <a:r>
              <a:rPr lang="en-US" baseline="0" dirty="0" smtClean="0"/>
              <a:t>There were certain things that the tool definitely had to do, namely, it had to ensure the integrity of the data:</a:t>
            </a:r>
            <a:endParaRPr lang="en-US" dirty="0" smtClean="0"/>
          </a:p>
          <a:p>
            <a:endParaRPr lang="en-US" dirty="0" smtClean="0"/>
          </a:p>
          <a:p>
            <a:r>
              <a:rPr lang="en-US" baseline="0" dirty="0" smtClean="0"/>
              <a:t>Meaning that the disk image had to be an exact copy of the original media, so the tool needed to be able to run checksums.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4</a:t>
            </a:fld>
            <a:endParaRPr lang="en-US"/>
          </a:p>
        </p:txBody>
      </p:sp>
    </p:spTree>
    <p:extLst>
      <p:ext uri="{BB962C8B-B14F-4D97-AF65-F5344CB8AC3E}">
        <p14:creationId xmlns:p14="http://schemas.microsoft.com/office/powerpoint/2010/main" val="3767126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end, we chose Forensic Toolkit Imager, or FTK Imager, which is computer forensics software developed by </a:t>
            </a:r>
            <a:r>
              <a:rPr lang="en-US" baseline="0" dirty="0" err="1" smtClean="0"/>
              <a:t>AccessData</a:t>
            </a:r>
            <a:r>
              <a:rPr lang="en-US" baseline="0" dirty="0" smtClean="0"/>
              <a:t>. </a:t>
            </a:r>
          </a:p>
          <a:p>
            <a:endParaRPr lang="en-US" baseline="0" dirty="0" smtClean="0"/>
          </a:p>
          <a:p>
            <a:r>
              <a:rPr lang="en-US" baseline="0" dirty="0" smtClean="0"/>
              <a:t>FTK comes in two versions, the free Imager version, or, the full FTK version, which is more robust because it has keyword searching capabilities, as well as the ability to preview files in proprietary formats. We decided to stick with the free FTK Imager, or as we tend to call it, simply FTK.</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Both versions of FTK create disk images, runs checksums, and log the metadata associated with each image in a text file.</a:t>
            </a:r>
          </a:p>
          <a:p>
            <a:endParaRPr lang="en-US" baseline="0" dirty="0" smtClean="0"/>
          </a:p>
          <a:p>
            <a:r>
              <a:rPr lang="en-US" baseline="0" dirty="0" smtClean="0"/>
              <a:t>The text file will log:</a:t>
            </a:r>
          </a:p>
          <a:p>
            <a:endParaRPr lang="en-US" baseline="0" dirty="0" smtClean="0"/>
          </a:p>
          <a:p>
            <a:r>
              <a:rPr lang="en-US" baseline="0" dirty="0" smtClean="0"/>
              <a:t>	-Who created the image</a:t>
            </a:r>
          </a:p>
          <a:p>
            <a:r>
              <a:rPr lang="en-US" baseline="0" dirty="0" smtClean="0"/>
              <a:t>	-Date and time the image was created</a:t>
            </a:r>
          </a:p>
          <a:p>
            <a:r>
              <a:rPr lang="en-US" baseline="0" dirty="0" smtClean="0"/>
              <a:t>	-The source data size</a:t>
            </a:r>
          </a:p>
          <a:p>
            <a:r>
              <a:rPr lang="en-US" baseline="0" dirty="0" smtClean="0"/>
              <a:t>	-Any errors that occurred during imaging, and the	</a:t>
            </a:r>
          </a:p>
          <a:p>
            <a:r>
              <a:rPr lang="en-US" baseline="0" dirty="0" smtClean="0"/>
              <a:t>	-MD5 and SHA1 checksum verification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FTK can also export into an Excel or CSV [comma separate values] file the file directory of the imaged media.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are several other disk imaging programs available besides FTK, including </a:t>
            </a:r>
            <a:r>
              <a:rPr lang="en-US" baseline="0" dirty="0" err="1" smtClean="0"/>
              <a:t>Guymager</a:t>
            </a:r>
            <a:r>
              <a:rPr lang="en-US" baseline="0" dirty="0" smtClean="0"/>
              <a:t>, Tableau Imager, and </a:t>
            </a:r>
            <a:r>
              <a:rPr lang="en-US" baseline="0" dirty="0" err="1" smtClean="0"/>
              <a:t>EnCase</a:t>
            </a:r>
            <a:r>
              <a:rPr lang="en-US" baseline="0" dirty="0" smtClean="0"/>
              <a:t> Forensic Imager, it’s just important to pick one that works for you.</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5</a:t>
            </a:fld>
            <a:endParaRPr lang="en-US"/>
          </a:p>
        </p:txBody>
      </p:sp>
    </p:spTree>
    <p:extLst>
      <p:ext uri="{BB962C8B-B14F-4D97-AF65-F5344CB8AC3E}">
        <p14:creationId xmlns:p14="http://schemas.microsoft.com/office/powerpoint/2010/main" val="3685067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a:t>
            </a:r>
            <a:r>
              <a:rPr lang="en-US" baseline="0" dirty="0" smtClean="0"/>
              <a:t> screenshot of my USB flash drive opened in FTK and what you would see before you created the disk image. The Evidence Tree to the upper left</a:t>
            </a:r>
            <a:r>
              <a:rPr lang="en-US" b="1" baseline="0" dirty="0" smtClean="0"/>
              <a:t> </a:t>
            </a:r>
            <a:r>
              <a:rPr lang="en-US" baseline="0" dirty="0" smtClean="0"/>
              <a:t>displays the drive’s file directory and when you click the [Root] folder, all of the files in that folder appear in the File List pane</a:t>
            </a:r>
            <a:r>
              <a:rPr lang="en-US" b="0" baseline="0" dirty="0" smtClean="0"/>
              <a:t>.</a:t>
            </a:r>
            <a:r>
              <a:rPr lang="en-US" baseline="0" dirty="0" smtClean="0"/>
              <a:t> As you can see, it also lists files I deleted.</a:t>
            </a:r>
          </a:p>
          <a:p>
            <a:endParaRPr lang="en-US" baseline="0" dirty="0" smtClean="0"/>
          </a:p>
          <a:p>
            <a:r>
              <a:rPr lang="en-US" baseline="0" dirty="0" smtClean="0"/>
              <a:t>The Preview Pane below the folder list displays the contents of a selected file. Unfortunately, since we’re using the free version of FTK, you can’t actually preview the Word document in FTK. So when this happens, I use </a:t>
            </a:r>
            <a:r>
              <a:rPr lang="en-US" baseline="0" dirty="0" err="1" smtClean="0"/>
              <a:t>QuickView</a:t>
            </a:r>
            <a:r>
              <a:rPr lang="en-US" baseline="0" dirty="0" smtClean="0"/>
              <a:t> [Plus 13 Standard]. </a:t>
            </a:r>
            <a:r>
              <a:rPr lang="en-US" baseline="0" dirty="0" err="1" smtClean="0"/>
              <a:t>QuickView</a:t>
            </a:r>
            <a:r>
              <a:rPr lang="en-US" baseline="0" dirty="0" smtClean="0"/>
              <a:t> can open files created in older versions of software, including word processing files, spreadsheets, databases, and presentations. And this goes for both Windows and Mac formats.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won’t go into the step-by-step instructions of how to</a:t>
            </a:r>
            <a:r>
              <a:rPr lang="en-US" baseline="0" dirty="0" smtClean="0"/>
              <a:t> image and extract files using FTK, but if you are interested, there’s a user manual available through </a:t>
            </a:r>
            <a:r>
              <a:rPr lang="en-US" baseline="0" dirty="0" err="1" smtClean="0"/>
              <a:t>AccessData’s</a:t>
            </a:r>
            <a:r>
              <a:rPr lang="en-US" baseline="0" dirty="0" smtClean="0"/>
              <a:t> website.</a:t>
            </a:r>
            <a:endParaRPr lang="en-US"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1FD370-D6A3-4470-9652-B6A90A24DAE3}" type="slidenum">
              <a:rPr lang="en-US" smtClean="0"/>
              <a:t>6</a:t>
            </a:fld>
            <a:endParaRPr lang="en-US"/>
          </a:p>
        </p:txBody>
      </p:sp>
    </p:spTree>
    <p:extLst>
      <p:ext uri="{BB962C8B-B14F-4D97-AF65-F5344CB8AC3E}">
        <p14:creationId xmlns:p14="http://schemas.microsoft.com/office/powerpoint/2010/main" val="2427036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 mentioned earlier, FTK generates three files when it creates a disk image: the image itself, a text file, and an Excel or CSV file. At the Center, we setup a folder structure on our server to keep track of these various files. </a:t>
            </a:r>
          </a:p>
          <a:p>
            <a:endParaRPr lang="en-US" baseline="0" dirty="0" smtClean="0"/>
          </a:p>
          <a:p>
            <a:r>
              <a:rPr lang="en-US" baseline="0" dirty="0" smtClean="0"/>
              <a:t>We initially create three folders per collection: </a:t>
            </a:r>
          </a:p>
          <a:p>
            <a:endParaRPr lang="en-US" baseline="0" dirty="0" smtClean="0"/>
          </a:p>
          <a:p>
            <a:pPr marL="228600" indent="-228600">
              <a:buAutoNum type="arabicPeriod"/>
            </a:pPr>
            <a:r>
              <a:rPr lang="en-US" baseline="0" dirty="0" smtClean="0"/>
              <a:t>Disk Images (Masters) – where we save the image file</a:t>
            </a:r>
          </a:p>
          <a:p>
            <a:pPr marL="228600" indent="-228600">
              <a:buAutoNum type="arabicPeriod"/>
            </a:pPr>
            <a:r>
              <a:rPr lang="en-US" baseline="0" dirty="0" smtClean="0"/>
              <a:t>Documentation – where we save the text and Excel file, and a folder for the</a:t>
            </a:r>
          </a:p>
          <a:p>
            <a:pPr marL="228600" indent="-228600">
              <a:buAutoNum type="arabicPeriod"/>
            </a:pPr>
            <a:r>
              <a:rPr lang="en-US" baseline="0" dirty="0" smtClean="0"/>
              <a:t>Extracted Use Copies for Processing – this is where we export, using FTK, the files extracted from the image. These are the copies of the files that we survey for description.</a:t>
            </a:r>
          </a:p>
          <a:p>
            <a:pPr marL="914400" lvl="2" indent="0">
              <a:buNone/>
            </a:pPr>
            <a:r>
              <a:rPr lang="en-US" baseline="0" dirty="0" smtClean="0"/>
              <a:t>--Creating use copies means we don’t have to worry about altering the files while conducting the survey</a:t>
            </a:r>
          </a:p>
          <a:p>
            <a:pPr marL="0" indent="0">
              <a:buNone/>
            </a:pPr>
            <a:endParaRPr lang="en-US" baseline="0" dirty="0" smtClean="0"/>
          </a:p>
          <a:p>
            <a:pPr marL="0" indent="0">
              <a:buNone/>
            </a:pPr>
            <a:r>
              <a:rPr lang="en-US" baseline="0" dirty="0" smtClean="0"/>
              <a:t>And for the Document and Use Copies folders, we label the folders according to that unique identifier.</a:t>
            </a:r>
          </a:p>
        </p:txBody>
      </p:sp>
      <p:sp>
        <p:nvSpPr>
          <p:cNvPr id="4" name="Slide Number Placeholder 3"/>
          <p:cNvSpPr>
            <a:spLocks noGrp="1"/>
          </p:cNvSpPr>
          <p:nvPr>
            <p:ph type="sldNum" sz="quarter" idx="10"/>
          </p:nvPr>
        </p:nvSpPr>
        <p:spPr/>
        <p:txBody>
          <a:bodyPr/>
          <a:lstStyle/>
          <a:p>
            <a:fld id="{3E1FD370-D6A3-4470-9652-B6A90A24DAE3}" type="slidenum">
              <a:rPr lang="en-US" smtClean="0"/>
              <a:t>7</a:t>
            </a:fld>
            <a:endParaRPr lang="en-US"/>
          </a:p>
        </p:txBody>
      </p:sp>
    </p:spTree>
    <p:extLst>
      <p:ext uri="{BB962C8B-B14F-4D97-AF65-F5344CB8AC3E}">
        <p14:creationId xmlns:p14="http://schemas.microsoft.com/office/powerpoint/2010/main" val="2496083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Next I want to discuss the Center’s disk imaging hardware. When choosing hardware, it was absolutely necessary that it had write-blocking capability, meaning that while previewing the drives and during imaging, the drive contents could only be viewed and not altered. You do not want to risk changing the last access or modified date of a file.</a:t>
            </a:r>
          </a:p>
          <a:p>
            <a:endParaRPr lang="en-US" baseline="0" dirty="0" smtClean="0"/>
          </a:p>
          <a:p>
            <a:r>
              <a:rPr lang="en-US" baseline="0" dirty="0" smtClean="0"/>
              <a:t>There are some media formats where you can physically turn on the write protect, such as floppy disks, but that’s not the case for all media.</a:t>
            </a:r>
          </a:p>
          <a:p>
            <a:endParaRPr lang="en-US" baseline="0" dirty="0" smtClean="0"/>
          </a:p>
          <a:p>
            <a:r>
              <a:rPr lang="en-US" baseline="0" dirty="0" smtClean="0"/>
              <a:t>Since we already had the external floppy and Zip drives, we needed the hardware and accessories to image other e-media, such as:</a:t>
            </a:r>
          </a:p>
          <a:p>
            <a:endParaRPr lang="en-US" baseline="0" dirty="0" smtClean="0"/>
          </a:p>
          <a:p>
            <a:r>
              <a:rPr lang="en-US" baseline="0" dirty="0" smtClean="0"/>
              <a:t>-Media cards</a:t>
            </a:r>
          </a:p>
          <a:p>
            <a:r>
              <a:rPr lang="en-US" baseline="0" dirty="0" smtClean="0"/>
              <a:t>-Flash drives, and </a:t>
            </a:r>
          </a:p>
          <a:p>
            <a:r>
              <a:rPr lang="en-US" baseline="0" dirty="0" smtClean="0"/>
              <a:t>-External hard drives</a:t>
            </a:r>
          </a:p>
          <a:p>
            <a:endParaRPr lang="en-US" baseline="0" dirty="0" smtClean="0"/>
          </a:p>
        </p:txBody>
      </p:sp>
      <p:sp>
        <p:nvSpPr>
          <p:cNvPr id="4" name="Slide Number Placeholder 3"/>
          <p:cNvSpPr>
            <a:spLocks noGrp="1"/>
          </p:cNvSpPr>
          <p:nvPr>
            <p:ph type="sldNum" sz="quarter" idx="10"/>
          </p:nvPr>
        </p:nvSpPr>
        <p:spPr/>
        <p:txBody>
          <a:bodyPr/>
          <a:lstStyle/>
          <a:p>
            <a:fld id="{3E1FD370-D6A3-4470-9652-B6A90A24DAE3}" type="slidenum">
              <a:rPr lang="en-US" smtClean="0"/>
              <a:t>8</a:t>
            </a:fld>
            <a:endParaRPr lang="en-US"/>
          </a:p>
        </p:txBody>
      </p:sp>
    </p:spTree>
    <p:extLst>
      <p:ext uri="{BB962C8B-B14F-4D97-AF65-F5344CB8AC3E}">
        <p14:creationId xmlns:p14="http://schemas.microsoft.com/office/powerpoint/2010/main" val="1466780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Fortunately, the Center was able to purchase a FRED, or Forensic Recovery of Evidence Device, from Digital Intelligence in July 2013. The FRED workstation can acquire data directly from various drives with write block protection.</a:t>
            </a:r>
          </a:p>
          <a:p>
            <a:endParaRPr lang="en-US" baseline="0" dirty="0" smtClean="0"/>
          </a:p>
          <a:p>
            <a:r>
              <a:rPr lang="en-US" baseline="0" dirty="0" smtClean="0"/>
              <a:t>The FRED can pull data from numerous drives, IDE, SATA, SAS, and so 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also has multiple bays where you can store external hard drives to be used for saving image backups.</a:t>
            </a:r>
            <a:endParaRPr lang="en-US" dirty="0" smtClean="0"/>
          </a:p>
          <a:p>
            <a:endParaRPr lang="en-US" baseline="0" dirty="0" smtClean="0"/>
          </a:p>
          <a:p>
            <a:r>
              <a:rPr lang="en-US" baseline="0" dirty="0" smtClean="0"/>
              <a:t>The FRED is an expensive piece of hardware that provides faster processing and allows for the imaging of multiple removable e-media at once, but you definitely do not need a FRED for imaging or extracting. </a:t>
            </a:r>
          </a:p>
        </p:txBody>
      </p:sp>
      <p:sp>
        <p:nvSpPr>
          <p:cNvPr id="4" name="Slide Number Placeholder 3"/>
          <p:cNvSpPr>
            <a:spLocks noGrp="1"/>
          </p:cNvSpPr>
          <p:nvPr>
            <p:ph type="sldNum" sz="quarter" idx="10"/>
          </p:nvPr>
        </p:nvSpPr>
        <p:spPr/>
        <p:txBody>
          <a:bodyPr/>
          <a:lstStyle/>
          <a:p>
            <a:fld id="{3E1FD370-D6A3-4470-9652-B6A90A24DAE3}" type="slidenum">
              <a:rPr lang="en-US" smtClean="0"/>
              <a:t>9</a:t>
            </a:fld>
            <a:endParaRPr lang="en-US"/>
          </a:p>
        </p:txBody>
      </p:sp>
    </p:spTree>
    <p:extLst>
      <p:ext uri="{BB962C8B-B14F-4D97-AF65-F5344CB8AC3E}">
        <p14:creationId xmlns:p14="http://schemas.microsoft.com/office/powerpoint/2010/main" val="201048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26BB66-F9DF-4118-A60B-F52C89750EC2}"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94664-1CB8-48D9-8516-9039FBBD999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6BB66-F9DF-4118-A60B-F52C89750EC2}"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94664-1CB8-48D9-8516-9039FBBD99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6BB66-F9DF-4118-A60B-F52C89750EC2}"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94664-1CB8-48D9-8516-9039FBBD99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6BB66-F9DF-4118-A60B-F52C89750EC2}"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94664-1CB8-48D9-8516-9039FBBD99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6BB66-F9DF-4118-A60B-F52C89750EC2}"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94664-1CB8-48D9-8516-9039FBBD999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26BB66-F9DF-4118-A60B-F52C89750EC2}"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94664-1CB8-48D9-8516-9039FBBD99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6BB66-F9DF-4118-A60B-F52C89750EC2}"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94664-1CB8-48D9-8516-9039FBBD999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6BB66-F9DF-4118-A60B-F52C89750EC2}"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94664-1CB8-48D9-8516-9039FBBD99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6BB66-F9DF-4118-A60B-F52C89750EC2}"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94664-1CB8-48D9-8516-9039FBBD99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6BB66-F9DF-4118-A60B-F52C89750EC2}"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94664-1CB8-48D9-8516-9039FBBD999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6BB66-F9DF-4118-A60B-F52C89750EC2}"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94664-1CB8-48D9-8516-9039FBBD99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026BB66-F9DF-4118-A60B-F52C89750EC2}" type="datetimeFigureOut">
              <a:rPr lang="en-US" smtClean="0"/>
              <a:t>3/31/2014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AB94664-1CB8-48D9-8516-9039FBBD99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6629400" cy="1855434"/>
          </a:xfrm>
        </p:spPr>
        <p:txBody>
          <a:bodyPr>
            <a:normAutofit/>
          </a:bodyPr>
          <a:lstStyle/>
          <a:p>
            <a:r>
              <a:rPr lang="en-US" cap="small" dirty="0" smtClean="0"/>
              <a:t>Processing electronic records</a:t>
            </a:r>
            <a:endParaRPr lang="en-US" cap="small" dirty="0"/>
          </a:p>
        </p:txBody>
      </p:sp>
      <p:sp>
        <p:nvSpPr>
          <p:cNvPr id="3" name="Subtitle 2"/>
          <p:cNvSpPr>
            <a:spLocks noGrp="1"/>
          </p:cNvSpPr>
          <p:nvPr>
            <p:ph type="subTitle" idx="1"/>
          </p:nvPr>
        </p:nvSpPr>
        <p:spPr>
          <a:xfrm>
            <a:off x="685800" y="3505200"/>
            <a:ext cx="6400800" cy="914400"/>
          </a:xfrm>
        </p:spPr>
        <p:txBody>
          <a:bodyPr>
            <a:normAutofit/>
          </a:bodyPr>
          <a:lstStyle/>
          <a:p>
            <a:r>
              <a:rPr lang="en-US" dirty="0" smtClean="0"/>
              <a:t>Handling removable and fixed media in manuscript collections</a:t>
            </a:r>
            <a:endParaRPr lang="en-US" dirty="0"/>
          </a:p>
        </p:txBody>
      </p:sp>
      <p:sp>
        <p:nvSpPr>
          <p:cNvPr id="5" name="Subtitle 2"/>
          <p:cNvSpPr txBox="1">
            <a:spLocks/>
          </p:cNvSpPr>
          <p:nvPr/>
        </p:nvSpPr>
        <p:spPr>
          <a:xfrm>
            <a:off x="685800" y="5257800"/>
            <a:ext cx="7620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en-US" sz="1800" i="1" dirty="0" smtClean="0"/>
              <a:t>Meghan Bannon, Center for the History of Medicine, Harvard Medical School</a:t>
            </a:r>
          </a:p>
          <a:p>
            <a:r>
              <a:rPr lang="en-US" sz="1800" dirty="0" smtClean="0"/>
              <a:t>New England Archivists Spring 2014 Meeting</a:t>
            </a:r>
            <a:endParaRPr lang="en-US" sz="1800" dirty="0"/>
          </a:p>
        </p:txBody>
      </p:sp>
    </p:spTree>
    <p:extLst>
      <p:ext uri="{BB962C8B-B14F-4D97-AF65-F5344CB8AC3E}">
        <p14:creationId xmlns:p14="http://schemas.microsoft.com/office/powerpoint/2010/main" val="24230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 Forensic Bridge</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r>
              <a:rPr lang="en-US" sz="2600" dirty="0" smtClean="0"/>
              <a:t>From Guidance Software</a:t>
            </a:r>
          </a:p>
          <a:p>
            <a:pPr marL="0" indent="0">
              <a:buNone/>
            </a:pPr>
            <a:endParaRPr lang="en-US" sz="1300" dirty="0" smtClean="0"/>
          </a:p>
          <a:p>
            <a:r>
              <a:rPr lang="en-US" sz="2600" dirty="0" smtClean="0"/>
              <a:t>Write-block protection in the field</a:t>
            </a:r>
          </a:p>
          <a:p>
            <a:pPr marL="0" indent="0">
              <a:buNone/>
            </a:pPr>
            <a:endParaRPr lang="en-US" sz="1300" dirty="0" smtClean="0"/>
          </a:p>
          <a:p>
            <a:r>
              <a:rPr lang="en-US" sz="2600" dirty="0" smtClean="0"/>
              <a:t>Offers the same features as the FRED</a:t>
            </a:r>
          </a:p>
          <a:p>
            <a:pPr marL="0" indent="0">
              <a:buNone/>
            </a:pPr>
            <a:r>
              <a:rPr lang="en-US" sz="2600" dirty="0" smtClean="0"/>
              <a:t>   write-blocker</a:t>
            </a:r>
          </a:p>
          <a:p>
            <a:pPr marL="0" indent="0">
              <a:buNone/>
            </a:pPr>
            <a:endParaRPr lang="en-US" sz="1300" dirty="0" smtClean="0"/>
          </a:p>
          <a:p>
            <a:r>
              <a:rPr lang="en-US" sz="2600" dirty="0" smtClean="0"/>
              <a:t>Connects to computer via USB 3.0</a:t>
            </a:r>
          </a:p>
          <a:p>
            <a:pPr marL="0" indent="0">
              <a:buNone/>
            </a:pPr>
            <a:r>
              <a:rPr lang="en-US" dirty="0"/>
              <a:t> </a:t>
            </a:r>
            <a:endParaRPr lang="en-US" dirty="0" smtClean="0"/>
          </a:p>
          <a:p>
            <a:pPr marL="0" indent="0">
              <a:buNone/>
            </a:pPr>
            <a:endParaRPr lang="en-US" dirty="0"/>
          </a:p>
          <a:p>
            <a:pPr marL="0" indent="0">
              <a:buNone/>
            </a:pPr>
            <a:r>
              <a:rPr lang="en-US" dirty="0" smtClean="0"/>
              <a:t>						   </a:t>
            </a:r>
            <a:r>
              <a:rPr lang="en-US" sz="1100" i="1" dirty="0" smtClean="0"/>
              <a:t>Image from www.guidancesoftware.com</a:t>
            </a:r>
            <a:endParaRPr lang="en-US" sz="1100" dirty="0" smtClean="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990600"/>
            <a:ext cx="2631637" cy="437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281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Describing Electronic Media in Finding Aids</a:t>
            </a:r>
            <a:endParaRPr lang="en-US" cap="none" dirty="0"/>
          </a:p>
        </p:txBody>
      </p:sp>
    </p:spTree>
    <p:extLst>
      <p:ext uri="{BB962C8B-B14F-4D97-AF65-F5344CB8AC3E}">
        <p14:creationId xmlns:p14="http://schemas.microsoft.com/office/powerpoint/2010/main" val="217831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943600"/>
          </a:xfrm>
        </p:spPr>
        <p:txBody>
          <a:bodyPr>
            <a:normAutofit/>
          </a:bodyPr>
          <a:lstStyle/>
          <a:p>
            <a:pPr marL="0" indent="0">
              <a:buNone/>
            </a:pPr>
            <a:r>
              <a:rPr lang="en-US" sz="2600" b="1" i="1" dirty="0" smtClean="0"/>
              <a:t>Quantity:</a:t>
            </a:r>
            <a:endParaRPr lang="en-US" sz="2600" b="1" i="1" dirty="0"/>
          </a:p>
          <a:p>
            <a:pPr marL="0" indent="0">
              <a:buNone/>
            </a:pPr>
            <a:endParaRPr lang="en-US" sz="1200" dirty="0" smtClean="0"/>
          </a:p>
          <a:p>
            <a:pPr marL="0" indent="0">
              <a:buNone/>
            </a:pPr>
            <a:r>
              <a:rPr lang="en-US" sz="2600" dirty="0"/>
              <a:t>	</a:t>
            </a:r>
            <a:r>
              <a:rPr lang="en-US" sz="2600" dirty="0" smtClean="0"/>
              <a:t>92.6 cubic feet (95 records center cartons, 3 oversize flat storage boxes, and flat file storage cabinet). 14.4 gigabytes of electronic records (71 compact discs, 27 3.5 inch floppy disks, 5 USB flash drives, and 1 Zip disk).</a:t>
            </a:r>
          </a:p>
          <a:p>
            <a:pPr marL="0" indent="0">
              <a:buNone/>
            </a:pPr>
            <a:endParaRPr lang="en-US" sz="2600" dirty="0" smtClean="0"/>
          </a:p>
          <a:p>
            <a:pPr marL="0" indent="0">
              <a:buNone/>
            </a:pPr>
            <a:r>
              <a:rPr lang="en-US" sz="2600" b="1" i="1" dirty="0" smtClean="0"/>
              <a:t>Processing Information:</a:t>
            </a:r>
          </a:p>
          <a:p>
            <a:pPr marL="0" indent="0">
              <a:buNone/>
            </a:pPr>
            <a:endParaRPr lang="en-US" sz="1200" dirty="0" smtClean="0"/>
          </a:p>
          <a:p>
            <a:pPr marL="0" indent="0">
              <a:buNone/>
            </a:pPr>
            <a:r>
              <a:rPr lang="en-US" sz="2600" dirty="0" smtClean="0"/>
              <a:t>	Files on 3.5 inch floppy disks, compact discs, Zip disks, and USB flash drives were imaged using Forensic Toolkit Imager. Files were then extracted, surveyed and transferred to secure storage.</a:t>
            </a:r>
          </a:p>
          <a:p>
            <a:pPr marL="0" indent="0">
              <a:buNone/>
            </a:pPr>
            <a:endParaRPr lang="en-US" sz="2600" dirty="0"/>
          </a:p>
          <a:p>
            <a:pPr marL="0" indent="0">
              <a:buNone/>
            </a:pPr>
            <a:endParaRPr lang="en-US" b="1" dirty="0"/>
          </a:p>
        </p:txBody>
      </p:sp>
    </p:spTree>
    <p:extLst>
      <p:ext uri="{BB962C8B-B14F-4D97-AF65-F5344CB8AC3E}">
        <p14:creationId xmlns:p14="http://schemas.microsoft.com/office/powerpoint/2010/main" val="451875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marL="0" indent="0">
              <a:buNone/>
            </a:pPr>
            <a:r>
              <a:rPr lang="en-US" b="1" i="1" dirty="0"/>
              <a:t>Collection and Series Level Access Restrictions:</a:t>
            </a:r>
          </a:p>
          <a:p>
            <a:pPr marL="0" indent="0">
              <a:buNone/>
            </a:pPr>
            <a:endParaRPr lang="en-US" sz="1300" dirty="0" smtClean="0"/>
          </a:p>
          <a:p>
            <a:pPr marL="0" indent="0">
              <a:buNone/>
            </a:pPr>
            <a:r>
              <a:rPr lang="en-US" dirty="0"/>
              <a:t>	</a:t>
            </a:r>
            <a:r>
              <a:rPr lang="en-US" dirty="0" smtClean="0"/>
              <a:t>Access </a:t>
            </a:r>
            <a:r>
              <a:rPr lang="en-US" dirty="0"/>
              <a:t>to electronic records in this collection (as found in Series II-V and VIII-IX) is premised on the availability of a computer station, requisite software, and/or the ability of Public Services staff to review and/or print out records of interest in advance of an on-site visit. </a:t>
            </a:r>
          </a:p>
          <a:p>
            <a:pPr marL="0" indent="0">
              <a:buNone/>
            </a:pPr>
            <a:endParaRPr lang="en-US" dirty="0"/>
          </a:p>
          <a:p>
            <a:pPr marL="0" indent="0">
              <a:buNone/>
            </a:pPr>
            <a:r>
              <a:rPr lang="en-US" b="1" i="1" dirty="0"/>
              <a:t>Folder Level Scope and Content Notes:</a:t>
            </a:r>
            <a:endParaRPr lang="en-US" i="1" dirty="0"/>
          </a:p>
          <a:p>
            <a:pPr marL="0" indent="0">
              <a:buNone/>
            </a:pPr>
            <a:endParaRPr lang="en-US" sz="1300" dirty="0" smtClean="0"/>
          </a:p>
          <a:p>
            <a:pPr marL="0" indent="0">
              <a:buNone/>
            </a:pPr>
            <a:r>
              <a:rPr lang="en-US" dirty="0" smtClean="0"/>
              <a:t>11</a:t>
            </a:r>
            <a:r>
              <a:rPr lang="en-US" dirty="0"/>
              <a:t>. Lectures and Manuscripts and PowerPoint, </a:t>
            </a:r>
            <a:r>
              <a:rPr lang="en-US" dirty="0" smtClean="0"/>
              <a:t>2003-2004</a:t>
            </a:r>
            <a:endParaRPr lang="en-US" dirty="0"/>
          </a:p>
          <a:p>
            <a:pPr marL="0" indent="0">
              <a:buNone/>
            </a:pPr>
            <a:r>
              <a:rPr lang="en-US" i="1" dirty="0"/>
              <a:t>	Scope and Content</a:t>
            </a:r>
            <a:r>
              <a:rPr lang="en-US" dirty="0"/>
              <a:t>: Surveyed files include PowerPoint presentations about angiogenesis inhibitors, </a:t>
            </a:r>
            <a:r>
              <a:rPr lang="en-US" dirty="0" err="1"/>
              <a:t>endostatin</a:t>
            </a:r>
            <a:r>
              <a:rPr lang="en-US" dirty="0"/>
              <a:t>, and thrombospondin-1, as well as correspondence, photographs of patients, and </a:t>
            </a:r>
            <a:r>
              <a:rPr lang="en-US" dirty="0" err="1"/>
              <a:t>Folkman’s</a:t>
            </a:r>
            <a:r>
              <a:rPr lang="en-US" dirty="0"/>
              <a:t> reviews of submitted journal manuscripts. Center for the History of Medicine electronic media identifier 243.</a:t>
            </a:r>
            <a:endParaRPr lang="en-US" i="1" dirty="0"/>
          </a:p>
          <a:p>
            <a:endParaRPr lang="en-US" dirty="0"/>
          </a:p>
        </p:txBody>
      </p:sp>
    </p:spTree>
    <p:extLst>
      <p:ext uri="{BB962C8B-B14F-4D97-AF65-F5344CB8AC3E}">
        <p14:creationId xmlns:p14="http://schemas.microsoft.com/office/powerpoint/2010/main" val="1297349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Points to Remember</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marL="0" indent="0">
              <a:buNone/>
            </a:pPr>
            <a:r>
              <a:rPr lang="en-US" dirty="0" smtClean="0"/>
              <a:t>1. Even if you’re not ready to fully engage in an e-media processing program, at a minimum, try to keep track of e-media in your holdings</a:t>
            </a:r>
          </a:p>
          <a:p>
            <a:pPr marL="0" indent="0">
              <a:buNone/>
            </a:pPr>
            <a:endParaRPr lang="en-US" dirty="0" smtClean="0"/>
          </a:p>
          <a:p>
            <a:pPr marL="0" indent="0">
              <a:buNone/>
            </a:pPr>
            <a:r>
              <a:rPr lang="en-US" dirty="0" smtClean="0"/>
              <a:t>2. Determine what software and hardware fits in your budget</a:t>
            </a:r>
          </a:p>
          <a:p>
            <a:pPr lvl="1"/>
            <a:r>
              <a:rPr lang="en-US" dirty="0" smtClean="0"/>
              <a:t>Storage space</a:t>
            </a:r>
          </a:p>
          <a:p>
            <a:pPr marL="274320" lvl="1" indent="0">
              <a:buNone/>
            </a:pPr>
            <a:endParaRPr lang="en-US" dirty="0" smtClean="0"/>
          </a:p>
          <a:p>
            <a:pPr marL="0" indent="0">
              <a:buNone/>
            </a:pPr>
            <a:r>
              <a:rPr lang="en-US" dirty="0" smtClean="0"/>
              <a:t>3. Ask other repositories who are already processing e-media about their workflow</a:t>
            </a:r>
          </a:p>
          <a:p>
            <a:pPr marL="0" indent="0">
              <a:buNone/>
            </a:pPr>
            <a:endParaRPr lang="en-US" dirty="0" smtClean="0"/>
          </a:p>
          <a:p>
            <a:pPr marL="0" indent="0">
              <a:buNone/>
            </a:pPr>
            <a:r>
              <a:rPr lang="en-US" dirty="0" smtClean="0"/>
              <a:t>4. Don’t expect the process to always go smoothly</a:t>
            </a:r>
          </a:p>
          <a:p>
            <a:pPr marL="0" indent="0">
              <a:buNone/>
            </a:pPr>
            <a:endParaRPr lang="en-US" dirty="0" smtClean="0"/>
          </a:p>
          <a:p>
            <a:pPr marL="0" indent="0">
              <a:buNone/>
            </a:pPr>
            <a:r>
              <a:rPr lang="en-US" dirty="0" smtClean="0"/>
              <a:t>5. Try to learn as much as possible about the technology involved in the imaging process</a:t>
            </a:r>
          </a:p>
          <a:p>
            <a:pPr marL="0" indent="0">
              <a:buNone/>
            </a:pPr>
            <a:endParaRPr lang="en-US" dirty="0" smtClean="0"/>
          </a:p>
          <a:p>
            <a:pPr marL="0" indent="0">
              <a:buNone/>
            </a:pPr>
            <a:r>
              <a:rPr lang="en-US" dirty="0" smtClean="0"/>
              <a:t>6. Keep your e-media practices standardized across your repository</a:t>
            </a:r>
            <a:endParaRPr lang="en-US" dirty="0"/>
          </a:p>
        </p:txBody>
      </p:sp>
    </p:spTree>
    <p:extLst>
      <p:ext uri="{BB962C8B-B14F-4D97-AF65-F5344CB8AC3E}">
        <p14:creationId xmlns:p14="http://schemas.microsoft.com/office/powerpoint/2010/main" val="251502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E-Media in the Center’s Manuscript Collections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3.5” floppy disks</a:t>
            </a:r>
          </a:p>
          <a:p>
            <a:r>
              <a:rPr lang="en-US" dirty="0" smtClean="0"/>
              <a:t>5.25” floppy disks</a:t>
            </a:r>
          </a:p>
          <a:p>
            <a:r>
              <a:rPr lang="en-US" dirty="0" smtClean="0"/>
              <a:t>Zip disks</a:t>
            </a:r>
          </a:p>
          <a:p>
            <a:r>
              <a:rPr lang="en-US" dirty="0" smtClean="0"/>
              <a:t>Thumb drives</a:t>
            </a:r>
          </a:p>
          <a:p>
            <a:r>
              <a:rPr lang="en-US" dirty="0" smtClean="0"/>
              <a:t>CDs</a:t>
            </a:r>
          </a:p>
          <a:p>
            <a:r>
              <a:rPr lang="en-US" dirty="0" smtClean="0"/>
              <a:t>DVDs</a:t>
            </a:r>
          </a:p>
          <a:p>
            <a:r>
              <a:rPr lang="en-US" dirty="0" smtClean="0"/>
              <a:t>Hard drives</a:t>
            </a:r>
            <a:endParaRPr lang="en-US" dirty="0"/>
          </a:p>
        </p:txBody>
      </p:sp>
    </p:spTree>
    <p:extLst>
      <p:ext uri="{BB962C8B-B14F-4D97-AF65-F5344CB8AC3E}">
        <p14:creationId xmlns:p14="http://schemas.microsoft.com/office/powerpoint/2010/main" val="2863104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E-Media Log</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8661962"/>
              </p:ext>
            </p:extLst>
          </p:nvPr>
        </p:nvGraphicFramePr>
        <p:xfrm>
          <a:off x="381000" y="1524000"/>
          <a:ext cx="8305800" cy="4719320"/>
        </p:xfrm>
        <a:graphic>
          <a:graphicData uri="http://schemas.openxmlformats.org/drawingml/2006/table">
            <a:tbl>
              <a:tblPr bandRow="1">
                <a:tableStyleId>{5C22544A-7EE6-4342-B048-85BDC9FD1C3A}</a:tableStyleId>
              </a:tblPr>
              <a:tblGrid>
                <a:gridCol w="2819400"/>
                <a:gridCol w="5486400"/>
              </a:tblGrid>
              <a:tr h="370840">
                <a:tc>
                  <a:txBody>
                    <a:bodyPr/>
                    <a:lstStyle/>
                    <a:p>
                      <a:r>
                        <a:rPr lang="en-US" b="1" dirty="0" smtClean="0"/>
                        <a:t>Creator</a:t>
                      </a:r>
                    </a:p>
                  </a:txBody>
                  <a:tcPr/>
                </a:tc>
                <a:tc>
                  <a:txBody>
                    <a:bodyPr/>
                    <a:lstStyle/>
                    <a:p>
                      <a:r>
                        <a:rPr lang="en-US" dirty="0" smtClean="0"/>
                        <a:t>Folkman,</a:t>
                      </a:r>
                      <a:r>
                        <a:rPr lang="en-US" baseline="0" dirty="0" smtClean="0"/>
                        <a:t> M. Judah</a:t>
                      </a:r>
                      <a:endParaRPr lang="en-US" dirty="0"/>
                    </a:p>
                  </a:txBody>
                  <a:tcPr/>
                </a:tc>
              </a:tr>
              <a:tr h="370840">
                <a:tc>
                  <a:txBody>
                    <a:bodyPr/>
                    <a:lstStyle/>
                    <a:p>
                      <a:r>
                        <a:rPr lang="en-US" b="1" dirty="0" smtClean="0"/>
                        <a:t>Title</a:t>
                      </a:r>
                      <a:endParaRPr lang="en-US" b="1" dirty="0"/>
                    </a:p>
                  </a:txBody>
                  <a:tcPr/>
                </a:tc>
                <a:tc>
                  <a:txBody>
                    <a:bodyPr/>
                    <a:lstStyle/>
                    <a:p>
                      <a:r>
                        <a:rPr lang="en-US" dirty="0" smtClean="0"/>
                        <a:t>M. Judah Folkman papers, 1954-2008 (inclusive) (H MS c365)</a:t>
                      </a:r>
                      <a:endParaRPr lang="en-US" dirty="0"/>
                    </a:p>
                  </a:txBody>
                  <a:tcPr/>
                </a:tc>
              </a:tr>
              <a:tr h="370840">
                <a:tc>
                  <a:txBody>
                    <a:bodyPr/>
                    <a:lstStyle/>
                    <a:p>
                      <a:r>
                        <a:rPr lang="en-US" b="1" dirty="0" smtClean="0"/>
                        <a:t>Size (GB)</a:t>
                      </a:r>
                      <a:endParaRPr lang="en-US" b="1" dirty="0"/>
                    </a:p>
                  </a:txBody>
                  <a:tcPr/>
                </a:tc>
                <a:tc>
                  <a:txBody>
                    <a:bodyPr/>
                    <a:lstStyle/>
                    <a:p>
                      <a:r>
                        <a:rPr lang="en-US" dirty="0" smtClean="0"/>
                        <a:t>0.01</a:t>
                      </a:r>
                      <a:endParaRPr lang="en-US" dirty="0"/>
                    </a:p>
                  </a:txBody>
                  <a:tcPr/>
                </a:tc>
              </a:tr>
              <a:tr h="370840">
                <a:tc>
                  <a:txBody>
                    <a:bodyPr/>
                    <a:lstStyle/>
                    <a:p>
                      <a:r>
                        <a:rPr lang="en-US" b="1" dirty="0" smtClean="0"/>
                        <a:t>852__$$</a:t>
                      </a:r>
                      <a:r>
                        <a:rPr lang="en-US" b="1" dirty="0" err="1" smtClean="0"/>
                        <a:t>h_Class_Part</a:t>
                      </a:r>
                      <a:endParaRPr lang="en-US" b="1" dirty="0"/>
                    </a:p>
                  </a:txBody>
                  <a:tcPr/>
                </a:tc>
                <a:tc>
                  <a:txBody>
                    <a:bodyPr/>
                    <a:lstStyle/>
                    <a:p>
                      <a:r>
                        <a:rPr lang="en-US" dirty="0" smtClean="0"/>
                        <a:t>ACC.</a:t>
                      </a:r>
                      <a:r>
                        <a:rPr lang="en-US" baseline="0" dirty="0" smtClean="0"/>
                        <a:t> 2011-133</a:t>
                      </a:r>
                      <a:endParaRPr lang="en-US" dirty="0"/>
                    </a:p>
                  </a:txBody>
                  <a:tcPr/>
                </a:tc>
              </a:tr>
              <a:tr h="370840">
                <a:tc>
                  <a:txBody>
                    <a:bodyPr/>
                    <a:lstStyle/>
                    <a:p>
                      <a:r>
                        <a:rPr lang="en-US" b="1" dirty="0" smtClean="0"/>
                        <a:t>MSS or ARCH</a:t>
                      </a:r>
                      <a:endParaRPr lang="en-US" b="1" dirty="0"/>
                    </a:p>
                  </a:txBody>
                  <a:tcPr/>
                </a:tc>
                <a:tc>
                  <a:txBody>
                    <a:bodyPr/>
                    <a:lstStyle/>
                    <a:p>
                      <a:r>
                        <a:rPr lang="en-US" dirty="0" smtClean="0"/>
                        <a:t>m</a:t>
                      </a:r>
                      <a:endParaRPr lang="en-US" dirty="0"/>
                    </a:p>
                  </a:txBody>
                  <a:tcPr/>
                </a:tc>
              </a:tr>
              <a:tr h="370840">
                <a:tc>
                  <a:txBody>
                    <a:bodyPr/>
                    <a:lstStyle/>
                    <a:p>
                      <a:r>
                        <a:rPr lang="en-US" b="1" dirty="0" smtClean="0"/>
                        <a:t>Box</a:t>
                      </a:r>
                      <a:endParaRPr lang="en-US" b="1" dirty="0"/>
                    </a:p>
                  </a:txBody>
                  <a:tcPr/>
                </a:tc>
                <a:tc>
                  <a:txBody>
                    <a:bodyPr/>
                    <a:lstStyle/>
                    <a:p>
                      <a:r>
                        <a:rPr lang="en-US" dirty="0" smtClean="0"/>
                        <a:t>13</a:t>
                      </a:r>
                      <a:endParaRPr lang="en-US" dirty="0"/>
                    </a:p>
                  </a:txBody>
                  <a:tcPr/>
                </a:tc>
              </a:tr>
              <a:tr h="370840">
                <a:tc>
                  <a:txBody>
                    <a:bodyPr/>
                    <a:lstStyle/>
                    <a:p>
                      <a:r>
                        <a:rPr lang="en-US" b="1" dirty="0" smtClean="0"/>
                        <a:t>Folder</a:t>
                      </a:r>
                      <a:endParaRPr lang="en-US" b="1" dirty="0"/>
                    </a:p>
                  </a:txBody>
                  <a:tcPr/>
                </a:tc>
                <a:tc>
                  <a:txBody>
                    <a:bodyPr/>
                    <a:lstStyle/>
                    <a:p>
                      <a:r>
                        <a:rPr lang="en-US" dirty="0" smtClean="0"/>
                        <a:t>19</a:t>
                      </a:r>
                      <a:endParaRPr lang="en-US" dirty="0"/>
                    </a:p>
                  </a:txBody>
                  <a:tcPr/>
                </a:tc>
              </a:tr>
              <a:tr h="370840">
                <a:tc>
                  <a:txBody>
                    <a:bodyPr/>
                    <a:lstStyle/>
                    <a:p>
                      <a:r>
                        <a:rPr lang="en-US" b="1" dirty="0" smtClean="0"/>
                        <a:t>Storage</a:t>
                      </a:r>
                      <a:r>
                        <a:rPr lang="en-US" b="1" baseline="0" dirty="0" smtClean="0"/>
                        <a:t> Type</a:t>
                      </a:r>
                      <a:endParaRPr lang="en-US" b="1" dirty="0"/>
                    </a:p>
                  </a:txBody>
                  <a:tcPr/>
                </a:tc>
                <a:tc>
                  <a:txBody>
                    <a:bodyPr/>
                    <a:lstStyle/>
                    <a:p>
                      <a:r>
                        <a:rPr lang="en-US" dirty="0" smtClean="0"/>
                        <a:t>External</a:t>
                      </a:r>
                      <a:endParaRPr lang="en-US" dirty="0"/>
                    </a:p>
                  </a:txBody>
                  <a:tcPr/>
                </a:tc>
              </a:tr>
              <a:tr h="370840">
                <a:tc>
                  <a:txBody>
                    <a:bodyPr/>
                    <a:lstStyle/>
                    <a:p>
                      <a:r>
                        <a:rPr lang="en-US" b="1" dirty="0" smtClean="0"/>
                        <a:t>Media</a:t>
                      </a:r>
                      <a:endParaRPr lang="en-US" b="1" dirty="0"/>
                    </a:p>
                  </a:txBody>
                  <a:tcPr/>
                </a:tc>
                <a:tc>
                  <a:txBody>
                    <a:bodyPr/>
                    <a:lstStyle/>
                    <a:p>
                      <a:r>
                        <a:rPr lang="en-US" dirty="0" smtClean="0"/>
                        <a:t>3.5 Floppy Disk</a:t>
                      </a:r>
                      <a:endParaRPr lang="en-US" dirty="0"/>
                    </a:p>
                  </a:txBody>
                  <a:tcPr/>
                </a:tc>
              </a:tr>
              <a:tr h="370840">
                <a:tc>
                  <a:txBody>
                    <a:bodyPr/>
                    <a:lstStyle/>
                    <a:p>
                      <a:r>
                        <a:rPr lang="en-US" b="1" dirty="0" smtClean="0"/>
                        <a:t>CHoM</a:t>
                      </a:r>
                      <a:r>
                        <a:rPr lang="en-US" b="1" baseline="0" dirty="0" smtClean="0"/>
                        <a:t> e-media identifier</a:t>
                      </a:r>
                      <a:endParaRPr lang="en-US" b="1" dirty="0"/>
                    </a:p>
                  </a:txBody>
                  <a:tcPr/>
                </a:tc>
                <a:tc>
                  <a:txBody>
                    <a:bodyPr/>
                    <a:lstStyle/>
                    <a:p>
                      <a:r>
                        <a:rPr lang="en-US" dirty="0" smtClean="0"/>
                        <a:t>266</a:t>
                      </a:r>
                      <a:endParaRPr lang="en-US" dirty="0"/>
                    </a:p>
                  </a:txBody>
                  <a:tcPr/>
                </a:tc>
              </a:tr>
              <a:tr h="370840">
                <a:tc>
                  <a:txBody>
                    <a:bodyPr/>
                    <a:lstStyle/>
                    <a:p>
                      <a:r>
                        <a:rPr lang="en-US" b="1" dirty="0" smtClean="0"/>
                        <a:t>E-Media</a:t>
                      </a:r>
                      <a:r>
                        <a:rPr lang="en-US" b="1" baseline="0" dirty="0" smtClean="0"/>
                        <a:t> labeled? Y/N</a:t>
                      </a:r>
                      <a:endParaRPr lang="en-US" b="1" dirty="0"/>
                    </a:p>
                  </a:txBody>
                  <a:tcPr/>
                </a:tc>
                <a:tc>
                  <a:txBody>
                    <a:bodyPr/>
                    <a:lstStyle/>
                    <a:p>
                      <a:r>
                        <a:rPr lang="en-US" dirty="0" smtClean="0"/>
                        <a:t>Y</a:t>
                      </a:r>
                      <a:endParaRPr lang="en-US" dirty="0"/>
                    </a:p>
                  </a:txBody>
                  <a:tcPr/>
                </a:tc>
              </a:tr>
              <a:tr h="370840">
                <a:tc>
                  <a:txBody>
                    <a:bodyPr/>
                    <a:lstStyle/>
                    <a:p>
                      <a:r>
                        <a:rPr lang="en-US" b="1" dirty="0" smtClean="0"/>
                        <a:t>Notes</a:t>
                      </a:r>
                      <a:endParaRPr lang="en-US" b="1" dirty="0"/>
                    </a:p>
                  </a:txBody>
                  <a:tcPr/>
                </a:tc>
                <a:tc>
                  <a:txBody>
                    <a:bodyPr/>
                    <a:lstStyle/>
                    <a:p>
                      <a:r>
                        <a:rPr lang="en-US" dirty="0" smtClean="0"/>
                        <a:t>Imaged/Extracted</a:t>
                      </a:r>
                      <a:endParaRPr lang="en-US" dirty="0"/>
                    </a:p>
                  </a:txBody>
                  <a:tcPr/>
                </a:tc>
              </a:tr>
            </a:tbl>
          </a:graphicData>
        </a:graphic>
      </p:graphicFrame>
    </p:spTree>
    <p:extLst>
      <p:ext uri="{BB962C8B-B14F-4D97-AF65-F5344CB8AC3E}">
        <p14:creationId xmlns:p14="http://schemas.microsoft.com/office/powerpoint/2010/main" val="22008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Disk Imaging: </a:t>
            </a:r>
            <a:r>
              <a:rPr lang="en-US" i="1" cap="none" dirty="0" smtClean="0"/>
              <a:t>Tools</a:t>
            </a:r>
            <a:endParaRPr lang="en-US" i="1" cap="none" dirty="0"/>
          </a:p>
        </p:txBody>
      </p:sp>
    </p:spTree>
    <p:extLst>
      <p:ext uri="{BB962C8B-B14F-4D97-AF65-F5344CB8AC3E}">
        <p14:creationId xmlns:p14="http://schemas.microsoft.com/office/powerpoint/2010/main" val="328293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943600"/>
          </a:xfrm>
        </p:spPr>
        <p:txBody>
          <a:bodyPr>
            <a:normAutofit lnSpcReduction="10000"/>
          </a:bodyPr>
          <a:lstStyle/>
          <a:p>
            <a:pPr marL="0" indent="0">
              <a:buNone/>
            </a:pPr>
            <a:r>
              <a:rPr lang="en-US" b="1" dirty="0" smtClean="0"/>
              <a:t>FTK Imager</a:t>
            </a:r>
            <a:endParaRPr lang="en-US" dirty="0" smtClean="0"/>
          </a:p>
          <a:p>
            <a:r>
              <a:rPr lang="en-US" dirty="0" smtClean="0"/>
              <a:t>Creates disk images</a:t>
            </a:r>
          </a:p>
          <a:p>
            <a:r>
              <a:rPr lang="en-US" dirty="0" smtClean="0"/>
              <a:t>Creates a .txt file containing image metadata</a:t>
            </a:r>
          </a:p>
          <a:p>
            <a:pPr marL="274320" lvl="1" indent="0">
              <a:buNone/>
            </a:pPr>
            <a:r>
              <a:rPr lang="en-US" dirty="0" smtClean="0"/>
              <a:t>	-Who created the image</a:t>
            </a:r>
          </a:p>
          <a:p>
            <a:pPr marL="274320" lvl="1" indent="0">
              <a:buNone/>
            </a:pPr>
            <a:r>
              <a:rPr lang="en-US" dirty="0"/>
              <a:t>	</a:t>
            </a:r>
            <a:r>
              <a:rPr lang="en-US" dirty="0" smtClean="0"/>
              <a:t>-Date and time</a:t>
            </a:r>
          </a:p>
          <a:p>
            <a:pPr marL="274320" lvl="1" indent="0">
              <a:buNone/>
            </a:pPr>
            <a:r>
              <a:rPr lang="en-US" dirty="0"/>
              <a:t>	</a:t>
            </a:r>
            <a:r>
              <a:rPr lang="en-US" dirty="0" smtClean="0"/>
              <a:t>-Source data size</a:t>
            </a:r>
          </a:p>
          <a:p>
            <a:pPr marL="274320" lvl="1" indent="0">
              <a:buNone/>
            </a:pPr>
            <a:r>
              <a:rPr lang="en-US" dirty="0"/>
              <a:t>	</a:t>
            </a:r>
            <a:r>
              <a:rPr lang="en-US" dirty="0" smtClean="0"/>
              <a:t>-Errors</a:t>
            </a:r>
          </a:p>
          <a:p>
            <a:pPr marL="274320" lvl="1" indent="0">
              <a:buNone/>
            </a:pPr>
            <a:r>
              <a:rPr lang="en-US" dirty="0"/>
              <a:t>	</a:t>
            </a:r>
            <a:r>
              <a:rPr lang="en-US" dirty="0" smtClean="0"/>
              <a:t>-MD5/SHA1 checksum</a:t>
            </a:r>
          </a:p>
          <a:p>
            <a:r>
              <a:rPr lang="en-US" dirty="0" smtClean="0"/>
              <a:t>Creates .csv file containing file directory</a:t>
            </a:r>
          </a:p>
          <a:p>
            <a:r>
              <a:rPr lang="en-US" dirty="0" smtClean="0"/>
              <a:t>Extracts files</a:t>
            </a:r>
          </a:p>
          <a:p>
            <a:pPr marL="0" indent="0">
              <a:buNone/>
            </a:pPr>
            <a:endParaRPr lang="en-US" dirty="0" smtClean="0"/>
          </a:p>
          <a:p>
            <a:pPr marL="0" indent="0">
              <a:buNone/>
            </a:pPr>
            <a:r>
              <a:rPr lang="en-US" b="1" dirty="0" smtClean="0"/>
              <a:t>Other Imaging Tools</a:t>
            </a:r>
            <a:endParaRPr lang="en-US" dirty="0" smtClean="0"/>
          </a:p>
          <a:p>
            <a:r>
              <a:rPr lang="en-US" dirty="0" err="1" smtClean="0"/>
              <a:t>Guymager</a:t>
            </a:r>
            <a:r>
              <a:rPr lang="en-US" dirty="0" smtClean="0"/>
              <a:t>,</a:t>
            </a:r>
          </a:p>
          <a:p>
            <a:r>
              <a:rPr lang="en-US" dirty="0" smtClean="0"/>
              <a:t>Tableau Imager</a:t>
            </a:r>
          </a:p>
          <a:p>
            <a:r>
              <a:rPr lang="en-US" dirty="0" err="1" smtClean="0"/>
              <a:t>EnCase</a:t>
            </a:r>
            <a:r>
              <a:rPr lang="en-US" dirty="0" smtClean="0"/>
              <a:t> Forensic Imager</a:t>
            </a:r>
            <a:endParaRPr lang="en-US" dirty="0"/>
          </a:p>
        </p:txBody>
      </p:sp>
    </p:spTree>
    <p:extLst>
      <p:ext uri="{BB962C8B-B14F-4D97-AF65-F5344CB8AC3E}">
        <p14:creationId xmlns:p14="http://schemas.microsoft.com/office/powerpoint/2010/main" val="3057399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027"/>
          </a:xfrm>
        </p:spPr>
        <p:txBody>
          <a:bodyPr/>
          <a:lstStyle/>
          <a:p>
            <a:pPr marL="0" indent="0">
              <a:buNone/>
            </a:pPr>
            <a:r>
              <a:rPr lang="en-US" dirty="0" smtClean="0"/>
              <a:t>FTK Imager with a USB drive opened in the </a:t>
            </a:r>
            <a:r>
              <a:rPr lang="en-US" i="1" dirty="0" smtClean="0"/>
              <a:t>Evidence Tree</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4917" y="1104900"/>
            <a:ext cx="6674161" cy="5410200"/>
          </a:xfrm>
          <a:prstGeom prst="rect">
            <a:avLst/>
          </a:prstGeom>
        </p:spPr>
      </p:pic>
    </p:spTree>
    <p:extLst>
      <p:ext uri="{BB962C8B-B14F-4D97-AF65-F5344CB8AC3E}">
        <p14:creationId xmlns:p14="http://schemas.microsoft.com/office/powerpoint/2010/main" val="420506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normAutofit fontScale="90000"/>
          </a:bodyPr>
          <a:lstStyle/>
          <a:p>
            <a:r>
              <a:rPr lang="en-US" dirty="0" smtClean="0"/>
              <a:t>Example from the M. Judah Folkman Collection</a:t>
            </a:r>
            <a:endParaRPr lang="en-US" dirty="0"/>
          </a:p>
        </p:txBody>
      </p:sp>
      <p:sp>
        <p:nvSpPr>
          <p:cNvPr id="19" name="Content Placeholder 18"/>
          <p:cNvSpPr>
            <a:spLocks noGrp="1"/>
          </p:cNvSpPr>
          <p:nvPr>
            <p:ph sz="half" idx="1"/>
          </p:nvPr>
        </p:nvSpPr>
        <p:spPr>
          <a:xfrm>
            <a:off x="457200" y="1981200"/>
            <a:ext cx="4038600" cy="4718304"/>
          </a:xfrm>
        </p:spPr>
        <p:txBody>
          <a:bodyPr>
            <a:normAutofit/>
          </a:bodyPr>
          <a:lstStyle/>
          <a:p>
            <a:pPr marL="0" indent="0">
              <a:buNone/>
            </a:pPr>
            <a:r>
              <a:rPr lang="en-US" sz="2400" dirty="0" smtClean="0"/>
              <a:t>Three Folders Per Collection:</a:t>
            </a:r>
            <a:endParaRPr lang="en-US" sz="2400" dirty="0"/>
          </a:p>
        </p:txBody>
      </p:sp>
      <p:sp>
        <p:nvSpPr>
          <p:cNvPr id="20" name="Content Placeholder 19"/>
          <p:cNvSpPr>
            <a:spLocks noGrp="1"/>
          </p:cNvSpPr>
          <p:nvPr>
            <p:ph sz="half" idx="2"/>
          </p:nvPr>
        </p:nvSpPr>
        <p:spPr/>
        <p:txBody>
          <a:bodyPr>
            <a:normAutofit/>
          </a:bodyPr>
          <a:lstStyle/>
          <a:p>
            <a:pPr marL="0" indent="0">
              <a:buNone/>
            </a:pPr>
            <a:r>
              <a:rPr lang="en-US" sz="2400" dirty="0" smtClean="0"/>
              <a:t>	</a:t>
            </a:r>
          </a:p>
          <a:p>
            <a:pPr marL="0" indent="0">
              <a:buNone/>
            </a:pPr>
            <a:endParaRPr lang="en-US" sz="2400" dirty="0"/>
          </a:p>
          <a:p>
            <a:pPr marL="0" indent="0">
              <a:buNone/>
            </a:pPr>
            <a:endParaRPr lang="en-US" sz="2400" dirty="0" smtClean="0"/>
          </a:p>
          <a:p>
            <a:pPr marL="0" indent="0">
              <a:buNone/>
            </a:pPr>
            <a:endParaRPr lang="en-US" sz="2400" dirty="0"/>
          </a:p>
          <a:p>
            <a:pPr marL="0" indent="0" algn="ctr">
              <a:buNone/>
            </a:pPr>
            <a:r>
              <a:rPr lang="en-US" sz="2400" dirty="0" smtClean="0"/>
              <a:t>Subfolders:</a:t>
            </a:r>
            <a:endParaRPr lang="en-US"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834" y="2667000"/>
            <a:ext cx="38100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095750"/>
            <a:ext cx="3810000" cy="200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134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cap="none" dirty="0" smtClean="0"/>
              <a:t>Disk Imaging: </a:t>
            </a:r>
            <a:r>
              <a:rPr lang="en-US" i="1" cap="none" dirty="0" smtClean="0"/>
              <a:t>Hardware</a:t>
            </a:r>
            <a:endParaRPr lang="en-US" i="1" cap="none" dirty="0"/>
          </a:p>
        </p:txBody>
      </p:sp>
    </p:spTree>
    <p:extLst>
      <p:ext uri="{BB962C8B-B14F-4D97-AF65-F5344CB8AC3E}">
        <p14:creationId xmlns:p14="http://schemas.microsoft.com/office/powerpoint/2010/main" val="390432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FRED (Forensic Recovery of Evidence Device)</a:t>
            </a:r>
          </a:p>
        </p:txBody>
      </p:sp>
      <p:sp>
        <p:nvSpPr>
          <p:cNvPr id="5" name="Content Placeholder 4"/>
          <p:cNvSpPr>
            <a:spLocks noGrp="1"/>
          </p:cNvSpPr>
          <p:nvPr>
            <p:ph idx="1"/>
          </p:nvPr>
        </p:nvSpPr>
        <p:spPr>
          <a:xfrm>
            <a:off x="457200" y="1752600"/>
            <a:ext cx="8229600" cy="4876800"/>
          </a:xfrm>
        </p:spPr>
        <p:txBody>
          <a:bodyPr>
            <a:normAutofit fontScale="92500"/>
          </a:bodyPr>
          <a:lstStyle/>
          <a:p>
            <a:pPr marL="0" indent="0">
              <a:buNone/>
            </a:pPr>
            <a:r>
              <a:rPr lang="en-US" sz="2600" dirty="0" smtClean="0"/>
              <a:t>Acquires data directly from various hard drives and storage devices: </a:t>
            </a:r>
          </a:p>
          <a:p>
            <a:pPr marL="0" indent="0">
              <a:buNone/>
            </a:pPr>
            <a:endParaRPr lang="en-US" dirty="0" smtClean="0"/>
          </a:p>
          <a:p>
            <a:r>
              <a:rPr lang="en-US" dirty="0" smtClean="0"/>
              <a:t>IDE</a:t>
            </a:r>
          </a:p>
          <a:p>
            <a:r>
              <a:rPr lang="en-US" dirty="0" smtClean="0"/>
              <a:t>SATA</a:t>
            </a:r>
          </a:p>
          <a:p>
            <a:r>
              <a:rPr lang="en-US" dirty="0" smtClean="0"/>
              <a:t>SAS</a:t>
            </a:r>
          </a:p>
          <a:p>
            <a:r>
              <a:rPr lang="en-US" dirty="0" smtClean="0"/>
              <a:t>FireWire</a:t>
            </a:r>
          </a:p>
          <a:p>
            <a:r>
              <a:rPr lang="en-US" dirty="0" smtClean="0"/>
              <a:t>USB</a:t>
            </a:r>
          </a:p>
          <a:p>
            <a:r>
              <a:rPr lang="en-US" dirty="0" smtClean="0"/>
              <a:t>CD-ROM</a:t>
            </a:r>
          </a:p>
          <a:p>
            <a:r>
              <a:rPr lang="en-US" dirty="0" smtClean="0"/>
              <a:t>DVD-ROM</a:t>
            </a:r>
          </a:p>
          <a:p>
            <a:r>
              <a:rPr lang="en-US" dirty="0" smtClean="0"/>
              <a:t>Thumb drives</a:t>
            </a:r>
          </a:p>
          <a:p>
            <a:r>
              <a:rPr lang="en-US" dirty="0" smtClean="0"/>
              <a:t>Multimedia Cards				    </a:t>
            </a:r>
            <a:r>
              <a:rPr lang="en-US" sz="1100" i="1" dirty="0" smtClean="0"/>
              <a:t>Image from www.digitalintelligence.com</a:t>
            </a:r>
            <a:endParaRPr lang="en-US" sz="11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479431"/>
            <a:ext cx="1676401"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971800"/>
            <a:ext cx="2438400" cy="225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8233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975</TotalTime>
  <Words>2776</Words>
  <Application>Microsoft Office PowerPoint</Application>
  <PresentationFormat>On-screen Show (4:3)</PresentationFormat>
  <Paragraphs>279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Processing electronic records</vt:lpstr>
      <vt:lpstr>Types of E-Media in the Center’s Manuscript Collections</vt:lpstr>
      <vt:lpstr>E-Media Log</vt:lpstr>
      <vt:lpstr>Disk Imaging: Tools</vt:lpstr>
      <vt:lpstr>PowerPoint Presentation</vt:lpstr>
      <vt:lpstr>PowerPoint Presentation</vt:lpstr>
      <vt:lpstr>Example from the M. Judah Folkman Collection</vt:lpstr>
      <vt:lpstr>Disk Imaging: Hardware</vt:lpstr>
      <vt:lpstr>FRED (Forensic Recovery of Evidence Device)</vt:lpstr>
      <vt:lpstr>Tableau Forensic Bridge</vt:lpstr>
      <vt:lpstr>Describing Electronic Media in Finding Aids</vt:lpstr>
      <vt:lpstr>PowerPoint Presentation</vt:lpstr>
      <vt:lpstr>PowerPoint Presentation</vt:lpstr>
      <vt:lpstr>Points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Bannon, Meghan M</dc:creator>
  <cp:lastModifiedBy>Bogan, Kelli</cp:lastModifiedBy>
  <cp:revision>108</cp:revision>
  <cp:lastPrinted>2014-03-11T13:58:57Z</cp:lastPrinted>
  <dcterms:created xsi:type="dcterms:W3CDTF">2014-03-10T14:50:35Z</dcterms:created>
  <dcterms:modified xsi:type="dcterms:W3CDTF">2014-03-31T12:58:54Z</dcterms:modified>
</cp:coreProperties>
</file>